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9" r:id="rId6"/>
    <p:sldId id="275" r:id="rId7"/>
    <p:sldId id="266" r:id="rId8"/>
    <p:sldId id="276" r:id="rId9"/>
    <p:sldId id="268" r:id="rId10"/>
    <p:sldId id="257" r:id="rId11"/>
    <p:sldId id="272" r:id="rId12"/>
    <p:sldId id="262" r:id="rId13"/>
    <p:sldId id="273" r:id="rId14"/>
    <p:sldId id="259" r:id="rId15"/>
    <p:sldId id="260" r:id="rId16"/>
    <p:sldId id="274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2435"/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87044B-34A6-4EFC-1C33-CFBE47E3A078}" v="477" dt="2024-12-09T11:15:05.836"/>
    <p1510:client id="{BA5C4EB3-EF59-4E19-8555-D1C552D69C32}" v="990" dt="2024-12-09T11:19:58.976"/>
    <p1510:client id="{D5EDE2B9-2419-403F-BE55-295732761B91}" v="250" dt="2024-12-10T13:42:57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766" autoAdjust="0"/>
  </p:normalViewPr>
  <p:slideViewPr>
    <p:cSldViewPr snapToGrid="0">
      <p:cViewPr varScale="1">
        <p:scale>
          <a:sx n="91" d="100"/>
          <a:sy n="91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588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8797B6-74B4-446E-A147-8A6D02CAA87A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AC598317-A991-42D8-BADA-4537A8198B1E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Couvre tout type de fournisseurs : ceux qui ont un agrément navigabilité (DOA, POA, MOA), et ceux qui n’en ont pas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7944CD-9510-4748-93AF-CF3D24CC5639}" type="parTrans" cxnId="{333DA824-822E-4B91-BFB0-9E7F3EFEE89A}">
      <dgm:prSet/>
      <dgm:spPr/>
      <dgm:t>
        <a:bodyPr/>
        <a:lstStyle/>
        <a:p>
          <a:endParaRPr lang="en-US"/>
        </a:p>
      </dgm:t>
    </dgm:pt>
    <dgm:pt modelId="{1E751FFE-4EC5-4B9B-8D93-DB2517966EC0}" type="sibTrans" cxnId="{333DA824-822E-4B91-BFB0-9E7F3EFEE89A}">
      <dgm:prSet/>
      <dgm:spPr/>
      <dgm:t>
        <a:bodyPr/>
        <a:lstStyle/>
        <a:p>
          <a:endParaRPr lang="en-US"/>
        </a:p>
      </dgm:t>
    </dgm:pt>
    <dgm:pt modelId="{2C809FED-057C-4855-A101-D1F20D9A4A00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Sont inclus les sous-traitants qui interviennent sur les produits &amp; services, ou sur les data, ou sur site du D.O (Donneur d’Ordre), identifiés par le D.O.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4EF23F-E01A-4453-83C6-EAA9FC89CDAD}" type="parTrans" cxnId="{B0EEAE70-DA2F-4F3A-AB0B-4EFE34C58D88}">
      <dgm:prSet/>
      <dgm:spPr/>
      <dgm:t>
        <a:bodyPr/>
        <a:lstStyle/>
        <a:p>
          <a:endParaRPr lang="en-US"/>
        </a:p>
      </dgm:t>
    </dgm:pt>
    <dgm:pt modelId="{C015A97A-480E-4981-909C-61A2828605FB}" type="sibTrans" cxnId="{B0EEAE70-DA2F-4F3A-AB0B-4EFE34C58D88}">
      <dgm:prSet/>
      <dgm:spPr/>
      <dgm:t>
        <a:bodyPr/>
        <a:lstStyle/>
        <a:p>
          <a:endParaRPr lang="en-US"/>
        </a:p>
      </dgm:t>
    </dgm:pt>
    <dgm:pt modelId="{2DB260C4-F489-4E9F-A8D0-A981EEF42A57}" type="pres">
      <dgm:prSet presAssocID="{C88797B6-74B4-446E-A147-8A6D02CAA8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5372165-D059-4B53-A52E-3EA51C352E48}" type="pres">
      <dgm:prSet presAssocID="{AC598317-A991-42D8-BADA-4537A8198B1E}" presName="hierRoot1" presStyleCnt="0"/>
      <dgm:spPr/>
    </dgm:pt>
    <dgm:pt modelId="{D45A149E-CAA6-4B2C-94E6-9C794D31165C}" type="pres">
      <dgm:prSet presAssocID="{AC598317-A991-42D8-BADA-4537A8198B1E}" presName="composite" presStyleCnt="0"/>
      <dgm:spPr/>
    </dgm:pt>
    <dgm:pt modelId="{6355FD2B-3D0C-4CA9-BBE2-BF085740F614}" type="pres">
      <dgm:prSet presAssocID="{AC598317-A991-42D8-BADA-4537A8198B1E}" presName="background" presStyleLbl="node0" presStyleIdx="0" presStyleCnt="2"/>
      <dgm:spPr/>
    </dgm:pt>
    <dgm:pt modelId="{050605EA-0F8F-43EA-BC01-019181F09891}" type="pres">
      <dgm:prSet presAssocID="{AC598317-A991-42D8-BADA-4537A8198B1E}" presName="text" presStyleLbl="fgAcc0" presStyleIdx="0" presStyleCnt="2">
        <dgm:presLayoutVars>
          <dgm:chPref val="3"/>
        </dgm:presLayoutVars>
      </dgm:prSet>
      <dgm:spPr/>
    </dgm:pt>
    <dgm:pt modelId="{3E098227-D50B-4660-89DA-19D5B40C11BE}" type="pres">
      <dgm:prSet presAssocID="{AC598317-A991-42D8-BADA-4537A8198B1E}" presName="hierChild2" presStyleCnt="0"/>
      <dgm:spPr/>
    </dgm:pt>
    <dgm:pt modelId="{18BA5F40-CD1E-49BE-A149-91152644ECDB}" type="pres">
      <dgm:prSet presAssocID="{2C809FED-057C-4855-A101-D1F20D9A4A00}" presName="hierRoot1" presStyleCnt="0"/>
      <dgm:spPr/>
    </dgm:pt>
    <dgm:pt modelId="{4EEB3550-C52D-4196-A3D6-13025E4A434F}" type="pres">
      <dgm:prSet presAssocID="{2C809FED-057C-4855-A101-D1F20D9A4A00}" presName="composite" presStyleCnt="0"/>
      <dgm:spPr/>
    </dgm:pt>
    <dgm:pt modelId="{5FA8058B-D6D3-4073-B984-615F3CAA759F}" type="pres">
      <dgm:prSet presAssocID="{2C809FED-057C-4855-A101-D1F20D9A4A00}" presName="background" presStyleLbl="node0" presStyleIdx="1" presStyleCnt="2"/>
      <dgm:spPr/>
    </dgm:pt>
    <dgm:pt modelId="{4F21AD91-5493-4802-8C11-144D19681182}" type="pres">
      <dgm:prSet presAssocID="{2C809FED-057C-4855-A101-D1F20D9A4A00}" presName="text" presStyleLbl="fgAcc0" presStyleIdx="1" presStyleCnt="2">
        <dgm:presLayoutVars>
          <dgm:chPref val="3"/>
        </dgm:presLayoutVars>
      </dgm:prSet>
      <dgm:spPr/>
    </dgm:pt>
    <dgm:pt modelId="{D1477752-6876-4455-A5CF-C2ACE07609AC}" type="pres">
      <dgm:prSet presAssocID="{2C809FED-057C-4855-A101-D1F20D9A4A00}" presName="hierChild2" presStyleCnt="0"/>
      <dgm:spPr/>
    </dgm:pt>
  </dgm:ptLst>
  <dgm:cxnLst>
    <dgm:cxn modelId="{333DA824-822E-4B91-BFB0-9E7F3EFEE89A}" srcId="{C88797B6-74B4-446E-A147-8A6D02CAA87A}" destId="{AC598317-A991-42D8-BADA-4537A8198B1E}" srcOrd="0" destOrd="0" parTransId="{5A7944CD-9510-4748-93AF-CF3D24CC5639}" sibTransId="{1E751FFE-4EC5-4B9B-8D93-DB2517966EC0}"/>
    <dgm:cxn modelId="{FA0A376F-04F3-4F5D-8B25-550CCE214691}" type="presOf" srcId="{AC598317-A991-42D8-BADA-4537A8198B1E}" destId="{050605EA-0F8F-43EA-BC01-019181F09891}" srcOrd="0" destOrd="0" presId="urn:microsoft.com/office/officeart/2005/8/layout/hierarchy1"/>
    <dgm:cxn modelId="{B0EEAE70-DA2F-4F3A-AB0B-4EFE34C58D88}" srcId="{C88797B6-74B4-446E-A147-8A6D02CAA87A}" destId="{2C809FED-057C-4855-A101-D1F20D9A4A00}" srcOrd="1" destOrd="0" parTransId="{554EF23F-E01A-4453-83C6-EAA9FC89CDAD}" sibTransId="{C015A97A-480E-4981-909C-61A2828605FB}"/>
    <dgm:cxn modelId="{D0AAE488-38A1-4179-A210-BF6711DE3286}" type="presOf" srcId="{2C809FED-057C-4855-A101-D1F20D9A4A00}" destId="{4F21AD91-5493-4802-8C11-144D19681182}" srcOrd="0" destOrd="0" presId="urn:microsoft.com/office/officeart/2005/8/layout/hierarchy1"/>
    <dgm:cxn modelId="{3BF88B95-7C05-4B3C-B8C7-35DA856FFD0A}" type="presOf" srcId="{C88797B6-74B4-446E-A147-8A6D02CAA87A}" destId="{2DB260C4-F489-4E9F-A8D0-A981EEF42A57}" srcOrd="0" destOrd="0" presId="urn:microsoft.com/office/officeart/2005/8/layout/hierarchy1"/>
    <dgm:cxn modelId="{3DBC637D-EC49-4E09-88FF-357A373DA368}" type="presParOf" srcId="{2DB260C4-F489-4E9F-A8D0-A981EEF42A57}" destId="{45372165-D059-4B53-A52E-3EA51C352E48}" srcOrd="0" destOrd="0" presId="urn:microsoft.com/office/officeart/2005/8/layout/hierarchy1"/>
    <dgm:cxn modelId="{A1C9B959-8114-422A-82B6-753AFF0BA43E}" type="presParOf" srcId="{45372165-D059-4B53-A52E-3EA51C352E48}" destId="{D45A149E-CAA6-4B2C-94E6-9C794D31165C}" srcOrd="0" destOrd="0" presId="urn:microsoft.com/office/officeart/2005/8/layout/hierarchy1"/>
    <dgm:cxn modelId="{F2F32391-DCE6-4451-A698-692116C2A187}" type="presParOf" srcId="{D45A149E-CAA6-4B2C-94E6-9C794D31165C}" destId="{6355FD2B-3D0C-4CA9-BBE2-BF085740F614}" srcOrd="0" destOrd="0" presId="urn:microsoft.com/office/officeart/2005/8/layout/hierarchy1"/>
    <dgm:cxn modelId="{EA771D91-CCEB-4E57-960D-26E1A8B4A533}" type="presParOf" srcId="{D45A149E-CAA6-4B2C-94E6-9C794D31165C}" destId="{050605EA-0F8F-43EA-BC01-019181F09891}" srcOrd="1" destOrd="0" presId="urn:microsoft.com/office/officeart/2005/8/layout/hierarchy1"/>
    <dgm:cxn modelId="{A5C45B6B-063B-45E0-8D39-BDBD6AA207A8}" type="presParOf" srcId="{45372165-D059-4B53-A52E-3EA51C352E48}" destId="{3E098227-D50B-4660-89DA-19D5B40C11BE}" srcOrd="1" destOrd="0" presId="urn:microsoft.com/office/officeart/2005/8/layout/hierarchy1"/>
    <dgm:cxn modelId="{99BA1237-BB12-4B1F-99B2-BB63E96C67F3}" type="presParOf" srcId="{2DB260C4-F489-4E9F-A8D0-A981EEF42A57}" destId="{18BA5F40-CD1E-49BE-A149-91152644ECDB}" srcOrd="1" destOrd="0" presId="urn:microsoft.com/office/officeart/2005/8/layout/hierarchy1"/>
    <dgm:cxn modelId="{C70C4104-5ADA-4451-A6DB-1B337890EC0E}" type="presParOf" srcId="{18BA5F40-CD1E-49BE-A149-91152644ECDB}" destId="{4EEB3550-C52D-4196-A3D6-13025E4A434F}" srcOrd="0" destOrd="0" presId="urn:microsoft.com/office/officeart/2005/8/layout/hierarchy1"/>
    <dgm:cxn modelId="{DB4CBCDD-4008-4393-87F8-841C049E623C}" type="presParOf" srcId="{4EEB3550-C52D-4196-A3D6-13025E4A434F}" destId="{5FA8058B-D6D3-4073-B984-615F3CAA759F}" srcOrd="0" destOrd="0" presId="urn:microsoft.com/office/officeart/2005/8/layout/hierarchy1"/>
    <dgm:cxn modelId="{D19C1894-DD34-4B98-AA92-FFF0C46E6E6D}" type="presParOf" srcId="{4EEB3550-C52D-4196-A3D6-13025E4A434F}" destId="{4F21AD91-5493-4802-8C11-144D19681182}" srcOrd="1" destOrd="0" presId="urn:microsoft.com/office/officeart/2005/8/layout/hierarchy1"/>
    <dgm:cxn modelId="{0B2B0C0F-2381-4EA9-9179-59503BBAB201}" type="presParOf" srcId="{18BA5F40-CD1E-49BE-A149-91152644ECDB}" destId="{D1477752-6876-4455-A5CF-C2ACE07609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5FD2B-3D0C-4CA9-BBE2-BF085740F614}">
      <dsp:nvSpPr>
        <dsp:cNvPr id="0" name=""/>
        <dsp:cNvSpPr/>
      </dsp:nvSpPr>
      <dsp:spPr>
        <a:xfrm>
          <a:off x="1233" y="537231"/>
          <a:ext cx="4329279" cy="27490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0605EA-0F8F-43EA-BC01-019181F09891}">
      <dsp:nvSpPr>
        <dsp:cNvPr id="0" name=""/>
        <dsp:cNvSpPr/>
      </dsp:nvSpPr>
      <dsp:spPr>
        <a:xfrm>
          <a:off x="482264" y="994210"/>
          <a:ext cx="4329279" cy="27490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>
              <a:latin typeface="Arial" panose="020B0604020202020204" pitchFamily="34" charset="0"/>
              <a:cs typeface="Arial" panose="020B0604020202020204" pitchFamily="34" charset="0"/>
            </a:rPr>
            <a:t>Couvre tout type de fournisseurs : ceux qui ont un agrément navigabilité (DOA, POA, MOA), et ceux qui n’en ont pas</a:t>
          </a:r>
          <a:endParaRPr lang="en-US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2782" y="1074728"/>
        <a:ext cx="4168243" cy="2588056"/>
      </dsp:txXfrm>
    </dsp:sp>
    <dsp:sp modelId="{5FA8058B-D6D3-4073-B984-615F3CAA759F}">
      <dsp:nvSpPr>
        <dsp:cNvPr id="0" name=""/>
        <dsp:cNvSpPr/>
      </dsp:nvSpPr>
      <dsp:spPr>
        <a:xfrm>
          <a:off x="5292575" y="537231"/>
          <a:ext cx="4329279" cy="27490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1AD91-5493-4802-8C11-144D19681182}">
      <dsp:nvSpPr>
        <dsp:cNvPr id="0" name=""/>
        <dsp:cNvSpPr/>
      </dsp:nvSpPr>
      <dsp:spPr>
        <a:xfrm>
          <a:off x="5773606" y="994210"/>
          <a:ext cx="4329279" cy="27490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>
              <a:latin typeface="Arial" panose="020B0604020202020204" pitchFamily="34" charset="0"/>
              <a:cs typeface="Arial" panose="020B0604020202020204" pitchFamily="34" charset="0"/>
            </a:rPr>
            <a:t>Sont inclus les sous-traitants qui interviennent sur les produits &amp; services, ou sur les data, ou sur site du D.O (Donneur d’Ordre), identifiés par le D.O.</a:t>
          </a:r>
          <a:endParaRPr lang="en-US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54124" y="1074728"/>
        <a:ext cx="4168243" cy="2588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73689C1-CF5E-6576-8692-B328E1B6E6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9ED4497-A003-6359-F403-72B48352C3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C0780-F1C7-417F-8AE7-81B908A37176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369196C-F11D-0D3B-9FB1-5AE99EE308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24E209-7782-E682-1FD0-CDF6A5BDAD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37D4E-FB1B-4FF7-B654-0FBFED3CF79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0892FCB-A8AA-841A-67EE-8B87C6A58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75371"/>
            <a:ext cx="468629" cy="46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324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AA4BB-7865-4659-854B-EF765E38EB3C}" type="datetimeFigureOut">
              <a:t>11/12/2024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858B5-FC0F-499C-8853-BED8ED90044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92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858B5-FC0F-499C-8853-BED8ED90044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54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6fcbf5db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156fcbf5db7_0_2:notes"/>
          <p:cNvSpPr txBox="1">
            <a:spLocks noGrp="1"/>
          </p:cNvSpPr>
          <p:nvPr>
            <p:ph type="body" idx="1"/>
          </p:nvPr>
        </p:nvSpPr>
        <p:spPr>
          <a:xfrm>
            <a:off x="680879" y="4784071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68" name="Google Shape;68;g156fcbf5db7_0_2:notes"/>
          <p:cNvSpPr txBox="1">
            <a:spLocks noGrp="1"/>
          </p:cNvSpPr>
          <p:nvPr>
            <p:ph type="dt" idx="10"/>
          </p:nvPr>
        </p:nvSpPr>
        <p:spPr>
          <a:xfrm>
            <a:off x="3856738" y="1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27/01/2022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156fcbf5db7_0_2:notes"/>
          <p:cNvSpPr txBox="1">
            <a:spLocks noGrp="1"/>
          </p:cNvSpPr>
          <p:nvPr>
            <p:ph type="sldNum" idx="12"/>
          </p:nvPr>
        </p:nvSpPr>
        <p:spPr>
          <a:xfrm>
            <a:off x="3856738" y="9442155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6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1679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6fcbf5db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156fcbf5db7_0_2:notes"/>
          <p:cNvSpPr txBox="1">
            <a:spLocks noGrp="1"/>
          </p:cNvSpPr>
          <p:nvPr>
            <p:ph type="body" idx="1"/>
          </p:nvPr>
        </p:nvSpPr>
        <p:spPr>
          <a:xfrm>
            <a:off x="680879" y="4784071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68" name="Google Shape;68;g156fcbf5db7_0_2:notes"/>
          <p:cNvSpPr txBox="1">
            <a:spLocks noGrp="1"/>
          </p:cNvSpPr>
          <p:nvPr>
            <p:ph type="dt" idx="10"/>
          </p:nvPr>
        </p:nvSpPr>
        <p:spPr>
          <a:xfrm>
            <a:off x="3856738" y="1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27/01/2022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156fcbf5db7_0_2:notes"/>
          <p:cNvSpPr txBox="1">
            <a:spLocks noGrp="1"/>
          </p:cNvSpPr>
          <p:nvPr>
            <p:ph type="sldNum" idx="12"/>
          </p:nvPr>
        </p:nvSpPr>
        <p:spPr>
          <a:xfrm>
            <a:off x="3856738" y="9442155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7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6fcbf5db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156fcbf5db7_0_2:notes"/>
          <p:cNvSpPr txBox="1">
            <a:spLocks noGrp="1"/>
          </p:cNvSpPr>
          <p:nvPr>
            <p:ph type="body" idx="1"/>
          </p:nvPr>
        </p:nvSpPr>
        <p:spPr>
          <a:xfrm>
            <a:off x="680879" y="4784071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68" name="Google Shape;68;g156fcbf5db7_0_2:notes"/>
          <p:cNvSpPr txBox="1">
            <a:spLocks noGrp="1"/>
          </p:cNvSpPr>
          <p:nvPr>
            <p:ph type="dt" idx="10"/>
          </p:nvPr>
        </p:nvSpPr>
        <p:spPr>
          <a:xfrm>
            <a:off x="3856738" y="1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27/01/2022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156fcbf5db7_0_2:notes"/>
          <p:cNvSpPr txBox="1">
            <a:spLocks noGrp="1"/>
          </p:cNvSpPr>
          <p:nvPr>
            <p:ph type="sldNum" idx="12"/>
          </p:nvPr>
        </p:nvSpPr>
        <p:spPr>
          <a:xfrm>
            <a:off x="3856738" y="9442155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8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0894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56fe17d603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g156fe17d603_0_21:notes"/>
          <p:cNvSpPr txBox="1">
            <a:spLocks noGrp="1"/>
          </p:cNvSpPr>
          <p:nvPr>
            <p:ph type="body" idx="1"/>
          </p:nvPr>
        </p:nvSpPr>
        <p:spPr>
          <a:xfrm>
            <a:off x="680879" y="4784071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79" name="Google Shape;79;g156fe17d603_0_21:notes"/>
          <p:cNvSpPr txBox="1">
            <a:spLocks noGrp="1"/>
          </p:cNvSpPr>
          <p:nvPr>
            <p:ph type="dt" idx="10"/>
          </p:nvPr>
        </p:nvSpPr>
        <p:spPr>
          <a:xfrm>
            <a:off x="3856738" y="1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27/01/2022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156fe17d603_0_21:notes"/>
          <p:cNvSpPr txBox="1">
            <a:spLocks noGrp="1"/>
          </p:cNvSpPr>
          <p:nvPr>
            <p:ph type="sldNum" idx="12"/>
          </p:nvPr>
        </p:nvSpPr>
        <p:spPr>
          <a:xfrm>
            <a:off x="3856738" y="9442155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9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047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56fe17d603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g156fe17d603_0_21:notes"/>
          <p:cNvSpPr txBox="1">
            <a:spLocks noGrp="1"/>
          </p:cNvSpPr>
          <p:nvPr>
            <p:ph type="body" idx="1"/>
          </p:nvPr>
        </p:nvSpPr>
        <p:spPr>
          <a:xfrm>
            <a:off x="680879" y="4784071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79" name="Google Shape;79;g156fe17d603_0_21:notes"/>
          <p:cNvSpPr txBox="1">
            <a:spLocks noGrp="1"/>
          </p:cNvSpPr>
          <p:nvPr>
            <p:ph type="dt" idx="10"/>
          </p:nvPr>
        </p:nvSpPr>
        <p:spPr>
          <a:xfrm>
            <a:off x="3856738" y="1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27/01/2022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156fe17d603_0_21:notes"/>
          <p:cNvSpPr txBox="1">
            <a:spLocks noGrp="1"/>
          </p:cNvSpPr>
          <p:nvPr>
            <p:ph type="sldNum" idx="12"/>
          </p:nvPr>
        </p:nvSpPr>
        <p:spPr>
          <a:xfrm>
            <a:off x="3856738" y="9442155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10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1222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56fe17d603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g156fe17d603_0_31:notes"/>
          <p:cNvSpPr txBox="1">
            <a:spLocks noGrp="1"/>
          </p:cNvSpPr>
          <p:nvPr>
            <p:ph type="body" idx="1"/>
          </p:nvPr>
        </p:nvSpPr>
        <p:spPr>
          <a:xfrm>
            <a:off x="680879" y="4784071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0" name="Google Shape;90;g156fe17d603_0_31:notes"/>
          <p:cNvSpPr txBox="1">
            <a:spLocks noGrp="1"/>
          </p:cNvSpPr>
          <p:nvPr>
            <p:ph type="dt" idx="10"/>
          </p:nvPr>
        </p:nvSpPr>
        <p:spPr>
          <a:xfrm>
            <a:off x="3856738" y="1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27/01/2022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156fe17d603_0_31:notes"/>
          <p:cNvSpPr txBox="1">
            <a:spLocks noGrp="1"/>
          </p:cNvSpPr>
          <p:nvPr>
            <p:ph type="sldNum" idx="12"/>
          </p:nvPr>
        </p:nvSpPr>
        <p:spPr>
          <a:xfrm>
            <a:off x="3856738" y="9442155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11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56fe17d603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g156fe17d603_0_41:notes"/>
          <p:cNvSpPr txBox="1">
            <a:spLocks noGrp="1"/>
          </p:cNvSpPr>
          <p:nvPr>
            <p:ph type="body" idx="1"/>
          </p:nvPr>
        </p:nvSpPr>
        <p:spPr>
          <a:xfrm>
            <a:off x="680879" y="4784071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9" name="Google Shape;99;g156fe17d603_0_41:notes"/>
          <p:cNvSpPr txBox="1">
            <a:spLocks noGrp="1"/>
          </p:cNvSpPr>
          <p:nvPr>
            <p:ph type="dt" idx="10"/>
          </p:nvPr>
        </p:nvSpPr>
        <p:spPr>
          <a:xfrm>
            <a:off x="3856738" y="1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27/01/2022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56fe17d603_0_41:notes"/>
          <p:cNvSpPr txBox="1">
            <a:spLocks noGrp="1"/>
          </p:cNvSpPr>
          <p:nvPr>
            <p:ph type="sldNum" idx="12"/>
          </p:nvPr>
        </p:nvSpPr>
        <p:spPr>
          <a:xfrm>
            <a:off x="3856738" y="9442155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12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56fe17d603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g156fe17d603_0_41:notes"/>
          <p:cNvSpPr txBox="1">
            <a:spLocks noGrp="1"/>
          </p:cNvSpPr>
          <p:nvPr>
            <p:ph type="body" idx="1"/>
          </p:nvPr>
        </p:nvSpPr>
        <p:spPr>
          <a:xfrm>
            <a:off x="680879" y="4784071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9" name="Google Shape;99;g156fe17d603_0_41:notes"/>
          <p:cNvSpPr txBox="1">
            <a:spLocks noGrp="1"/>
          </p:cNvSpPr>
          <p:nvPr>
            <p:ph type="dt" idx="10"/>
          </p:nvPr>
        </p:nvSpPr>
        <p:spPr>
          <a:xfrm>
            <a:off x="3856738" y="1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27/01/2022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56fe17d603_0_41:notes"/>
          <p:cNvSpPr txBox="1">
            <a:spLocks noGrp="1"/>
          </p:cNvSpPr>
          <p:nvPr>
            <p:ph type="sldNum" idx="12"/>
          </p:nvPr>
        </p:nvSpPr>
        <p:spPr>
          <a:xfrm>
            <a:off x="3856738" y="9442155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13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85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4F1A3FB-D799-A875-1195-C9F5109779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983" y="6238297"/>
            <a:ext cx="1007017" cy="61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08D06F53-89B4-1996-D73E-F9A91766BB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6070600"/>
            <a:ext cx="838200" cy="711200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33A72C42-D951-5807-1C0E-BCE6E4B4DEA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252200" y="6416675"/>
            <a:ext cx="939800" cy="3651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userDrawn="1">
  <p:cSld name="Deux contenu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1148741" y="1299003"/>
            <a:ext cx="3408000" cy="49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9BD7"/>
              </a:buClr>
              <a:buSzPts val="3600"/>
              <a:buFont typeface="Arial"/>
              <a:buNone/>
              <a:defRPr>
                <a:solidFill>
                  <a:srgbClr val="409BD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232400" y="838200"/>
            <a:ext cx="6480000" cy="5265738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/>
            </a:lvl1pPr>
            <a:lvl2pPr marL="914400" lvl="1" indent="-228600" algn="ctr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3pPr>
            <a:lvl4pPr marL="1828800" lvl="3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marL="2286000" lvl="4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2"/>
          </p:nvPr>
        </p:nvSpPr>
        <p:spPr>
          <a:xfrm>
            <a:off x="1148742" y="2294019"/>
            <a:ext cx="3407833" cy="1083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/>
            </a:lvl1pPr>
            <a:lvl2pPr marL="914400" lvl="1" indent="-228600" algn="just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400"/>
              <a:buNone/>
              <a:defRPr>
                <a:solidFill>
                  <a:srgbClr val="409BD7"/>
                </a:solidFill>
              </a:defRPr>
            </a:lvl2pPr>
            <a:lvl3pPr marL="1371600" lvl="2" indent="-2286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3"/>
          </p:nvPr>
        </p:nvSpPr>
        <p:spPr>
          <a:xfrm>
            <a:off x="1148741" y="768221"/>
            <a:ext cx="3408443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3600"/>
              <a:buNone/>
              <a:defRPr sz="3600">
                <a:solidFill>
                  <a:srgbClr val="0058A8"/>
                </a:solidFill>
              </a:defRPr>
            </a:lvl1pPr>
            <a:lvl2pPr marL="914400" lvl="1" indent="-228600" algn="just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5925673" y="6416001"/>
            <a:ext cx="4151778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100" b="0">
                <a:solidFill>
                  <a:schemeClr val="accen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1679515" y="6387937"/>
            <a:ext cx="436337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58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58A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58A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58A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58A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58A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58A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58A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Clr>
                <a:srgbClr val="0058A8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58A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E85336-EE27-5BD7-095B-EC1A3C0889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6103938"/>
            <a:ext cx="906463" cy="75406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46F7752-160E-D516-55CA-8B9946CD213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0600" y="6416675"/>
            <a:ext cx="1041400" cy="4413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371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EE3994-EA59-9FD2-610B-D0F1E9CC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7666C9-AFEF-A79A-4D87-9F6049C3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6D7F85D-2914-E92C-9C21-31E517669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9371106-F47F-28D3-9596-A86D3B18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11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68B8D43-A1E0-C76F-5827-0BE50C980D6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" y="5980641"/>
            <a:ext cx="833967" cy="8339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0A5E273-BB0B-8EA0-4727-C1EA3B2B293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983" y="6238297"/>
            <a:ext cx="1007017" cy="61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pngall.com/building-pillar-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A88A8F0-F4BF-EA51-B8BD-953B3581172F}"/>
              </a:ext>
            </a:extLst>
          </p:cNvPr>
          <p:cNvSpPr/>
          <p:nvPr/>
        </p:nvSpPr>
        <p:spPr>
          <a:xfrm>
            <a:off x="2997200" y="0"/>
            <a:ext cx="6278880" cy="604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715962" y="1620043"/>
            <a:ext cx="10760075" cy="28051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600" dirty="0">
                <a:latin typeface="Arial" panose="020B0604020202020204" pitchFamily="34" charset="0"/>
                <a:cs typeface="Arial" panose="020B0604020202020204" pitchFamily="34" charset="0"/>
              </a:rPr>
              <a:t>EXIGENCES GÉNÉRIQUES COMMUNES DU SAFETY MANAGEMENT SYSTEM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835BD0-1296-54B3-ABE0-BA23466628C5}"/>
              </a:ext>
            </a:extLst>
          </p:cNvPr>
          <p:cNvSpPr/>
          <p:nvPr/>
        </p:nvSpPr>
        <p:spPr>
          <a:xfrm>
            <a:off x="2997200" y="6238240"/>
            <a:ext cx="6278880" cy="1422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56fe17d603_0_21"/>
          <p:cNvSpPr txBox="1"/>
          <p:nvPr/>
        </p:nvSpPr>
        <p:spPr>
          <a:xfrm>
            <a:off x="190500" y="120949"/>
            <a:ext cx="7584000" cy="4641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2. Gestion des risques sécurité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85;g156fe17d603_0_21">
            <a:extLst>
              <a:ext uri="{FF2B5EF4-FFF2-40B4-BE49-F238E27FC236}">
                <a16:creationId xmlns:a16="http://schemas.microsoft.com/office/drawing/2014/main" id="{B13AC331-F50C-F61E-A120-2A89DF875B9D}"/>
              </a:ext>
            </a:extLst>
          </p:cNvPr>
          <p:cNvSpPr txBox="1"/>
          <p:nvPr/>
        </p:nvSpPr>
        <p:spPr>
          <a:xfrm>
            <a:off x="333354" y="1266807"/>
            <a:ext cx="56619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EGC-SMS-04 : 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Supporter le D.O. dans les analyses de risques sécurité aérienne si nécessaire.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7E8CFD8-E4B3-AEEE-06BD-72AFE3921130}"/>
              </a:ext>
            </a:extLst>
          </p:cNvPr>
          <p:cNvSpPr txBox="1"/>
          <p:nvPr/>
        </p:nvSpPr>
        <p:spPr>
          <a:xfrm>
            <a:off x="559023" y="3441548"/>
            <a:ext cx="650698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Noto Sans Symbols"/>
              <a:buChar char="❑"/>
            </a:pPr>
            <a:r>
              <a:rPr lang="fr-FR" sz="1600" b="1" dirty="0">
                <a:solidFill>
                  <a:srgbClr val="0070C0"/>
                </a:solidFill>
                <a:latin typeface="Arial"/>
                <a:cs typeface="Arial"/>
              </a:rPr>
              <a:t>Guidance 04 </a:t>
            </a:r>
            <a:r>
              <a:rPr lang="fr-FR" sz="1600" i="1" dirty="0">
                <a:solidFill>
                  <a:srgbClr val="0070C0"/>
                </a:solidFill>
                <a:latin typeface="Arial"/>
                <a:cs typeface="Arial"/>
              </a:rPr>
              <a:t>(exemples d'implémentation possibles, liste non exhaustive):</a:t>
            </a:r>
          </a:p>
          <a:p>
            <a:pPr marL="457200"/>
            <a:r>
              <a:rPr lang="fr-FR" sz="1600" dirty="0">
                <a:solidFill>
                  <a:srgbClr val="0070C0"/>
                </a:solidFill>
                <a:latin typeface="Arial"/>
                <a:cs typeface="Arial"/>
              </a:rPr>
              <a:t>N/A</a:t>
            </a:r>
          </a:p>
        </p:txBody>
      </p:sp>
      <p:sp>
        <p:nvSpPr>
          <p:cNvPr id="4" name="Google Shape;82;g156fe17d603_0_21">
            <a:extLst>
              <a:ext uri="{FF2B5EF4-FFF2-40B4-BE49-F238E27FC236}">
                <a16:creationId xmlns:a16="http://schemas.microsoft.com/office/drawing/2014/main" id="{DD03AE2D-486D-45B1-C6A8-2239559559D4}"/>
              </a:ext>
            </a:extLst>
          </p:cNvPr>
          <p:cNvSpPr txBox="1"/>
          <p:nvPr/>
        </p:nvSpPr>
        <p:spPr>
          <a:xfrm>
            <a:off x="7460391" y="120949"/>
            <a:ext cx="4731649" cy="6208732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32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"Analysez ensemble pour sécuriser toujours !" </a:t>
            </a:r>
          </a:p>
          <a:p>
            <a:pPr algn="ctr">
              <a:defRPr/>
            </a:pPr>
            <a:endParaRPr lang="fr-FR" sz="3200" kern="0" dirty="0">
              <a:solidFill>
                <a:schemeClr val="bg1"/>
              </a:solidFill>
              <a:latin typeface="Aptos"/>
              <a:cs typeface="Arial"/>
            </a:endParaRPr>
          </a:p>
        </p:txBody>
      </p:sp>
      <p:pic>
        <p:nvPicPr>
          <p:cNvPr id="8" name="Graphique 4" descr="Vivats avec un remplissage uni">
            <a:extLst>
              <a:ext uri="{FF2B5EF4-FFF2-40B4-BE49-F238E27FC236}">
                <a16:creationId xmlns:a16="http://schemas.microsoft.com/office/drawing/2014/main" id="{070D922D-BFBA-5F0A-C7F8-D0783CEBB2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94058" y="4262284"/>
            <a:ext cx="1676399" cy="165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3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56fe17d603_0_31"/>
          <p:cNvSpPr txBox="1"/>
          <p:nvPr/>
        </p:nvSpPr>
        <p:spPr>
          <a:xfrm>
            <a:off x="190500" y="151841"/>
            <a:ext cx="7584000" cy="4641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3. Performance sécurité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4" name="Google Shape;94;g156fe17d603_0_31"/>
          <p:cNvSpPr txBox="1"/>
          <p:nvPr/>
        </p:nvSpPr>
        <p:spPr>
          <a:xfrm>
            <a:off x="284400" y="780550"/>
            <a:ext cx="5661900" cy="123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EGC-SMS-05 : 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Prendre en compte des aspects sécurité aérienne dans la surveillance interne du fournisseur pour permettre une amélioration continue.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5" name="Google Shape;95;g156fe17d603_0_31"/>
          <p:cNvSpPr txBox="1"/>
          <p:nvPr/>
        </p:nvSpPr>
        <p:spPr>
          <a:xfrm>
            <a:off x="288096" y="2283955"/>
            <a:ext cx="6903222" cy="4238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Guidance 05 </a:t>
            </a:r>
            <a:r>
              <a:rPr kumimoji="0" lang="fr-FR" sz="16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(exemples d'implémentation possibles, liste non exhaustive):</a:t>
            </a:r>
            <a:endParaRPr kumimoji="0" sz="1600" b="0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Le D.O. s'assurera de la bonne mise en place des exigences de sécurité aérienne au travers de sa surveillance déjà en place.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Des exemples d'éléments à surveiller pour évaluer la bonne diffusion d'une culture sécurité aérienne pourraient être </a:t>
            </a:r>
            <a:r>
              <a:rPr kumimoji="0" lang="fr-FR" sz="16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[liste non exhaustive]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: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les moyens de sensibilisation à la culture de sécurité aérienne,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la mise en place de moyens de remontées volontaires en interne et vers le D.O., 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des éléments prouvant la bonne utilisation opérationnelle du canal de remontées volontaires interne, garantissant la réduction du risque sécurité aérienne le cas échéant, et la protection des lanceurs d'alertes conformément à la loi Européenne EU376/2014;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la revue régulière des risques de sécurité aérienne (via de nouvelles revues dédiées à la sécurité, ou via des revues existantes (e.g. revues Qualité)).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82;g156fe17d603_0_21">
            <a:extLst>
              <a:ext uri="{FF2B5EF4-FFF2-40B4-BE49-F238E27FC236}">
                <a16:creationId xmlns:a16="http://schemas.microsoft.com/office/drawing/2014/main" id="{DD03AE2D-486D-45B1-C6A8-2239559559D4}"/>
              </a:ext>
            </a:extLst>
          </p:cNvPr>
          <p:cNvSpPr txBox="1"/>
          <p:nvPr/>
        </p:nvSpPr>
        <p:spPr>
          <a:xfrm>
            <a:off x="7460391" y="151841"/>
            <a:ext cx="4731649" cy="61372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3200" kern="0" dirty="0">
                <a:solidFill>
                  <a:schemeClr val="bg1"/>
                </a:solidFill>
                <a:latin typeface="Aptos"/>
                <a:cs typeface="Arial"/>
                <a:sym typeface="Arial"/>
              </a:rPr>
              <a:t> </a:t>
            </a:r>
            <a:r>
              <a:rPr lang="fr-FR" sz="32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"Surveillez pour améliorer la sécurité !" </a:t>
            </a:r>
          </a:p>
          <a:p>
            <a:pPr algn="ctr">
              <a:defRPr/>
            </a:pPr>
            <a:endParaRPr lang="fr-FR" sz="3200" kern="0" dirty="0">
              <a:solidFill>
                <a:schemeClr val="bg1"/>
              </a:solidFill>
              <a:latin typeface="Aptos"/>
              <a:cs typeface="Arial"/>
            </a:endParaRPr>
          </a:p>
        </p:txBody>
      </p:sp>
      <p:pic>
        <p:nvPicPr>
          <p:cNvPr id="3" name="Graphique 2" descr="Presse-papiers partiellement vérifié avec un remplissage uni">
            <a:extLst>
              <a:ext uri="{FF2B5EF4-FFF2-40B4-BE49-F238E27FC236}">
                <a16:creationId xmlns:a16="http://schemas.microsoft.com/office/drawing/2014/main" id="{82A4E172-AD67-FAD6-47BD-7E3D1BE54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03044" y="4063313"/>
            <a:ext cx="1851454" cy="185145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6fe17d603_0_41"/>
          <p:cNvSpPr txBox="1"/>
          <p:nvPr/>
        </p:nvSpPr>
        <p:spPr>
          <a:xfrm>
            <a:off x="190500" y="151841"/>
            <a:ext cx="7584000" cy="4641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4. Promotion de la sécurité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3" name="Google Shape;103;g156fe17d603_0_41"/>
          <p:cNvSpPr txBox="1"/>
          <p:nvPr/>
        </p:nvSpPr>
        <p:spPr>
          <a:xfrm>
            <a:off x="284400" y="780550"/>
            <a:ext cx="5661900" cy="123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EGC-SMS-06 : 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Sensibiliser régulièrement les personnes clés au SMS, à la culture juste et équitable, et à l'importance des remontées volontaires.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4" name="Google Shape;104;g156fe17d603_0_41"/>
          <p:cNvSpPr txBox="1"/>
          <p:nvPr/>
        </p:nvSpPr>
        <p:spPr>
          <a:xfrm>
            <a:off x="194864" y="2685550"/>
            <a:ext cx="6940093" cy="3108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Guidance 06 </a:t>
            </a:r>
            <a:r>
              <a:rPr kumimoji="0" lang="fr-FR" sz="16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(exemples d'implémentation possibles, liste non exhaustive):</a:t>
            </a:r>
            <a:endParaRPr kumimoji="0" sz="1600" b="0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En fonction de la criticité des produits/services, la sensibilisation peut être étendue au-delà des personnes clés pour la sécurité aérienne, y compris au sein de la chaîne d'approvisionnement du fournisseur si pertinent;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La sensibilisation devra être régulière, et pourra contenir par exemple des retours d'expérience d'évènements impactant la sécurité aérienne, à des fins d'amélioration continue;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Afin de faciliter la compréhension du fournisseur sur les enjeux de sécurité aérienne, le fournisseur peut solliciter le D.O. pour mieux appréhender l'utilisation finale de ses produits &amp; services.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Google Shape;82;g156fe17d603_0_21">
            <a:extLst>
              <a:ext uri="{FF2B5EF4-FFF2-40B4-BE49-F238E27FC236}">
                <a16:creationId xmlns:a16="http://schemas.microsoft.com/office/drawing/2014/main" id="{DD03AE2D-486D-45B1-C6A8-2239559559D4}"/>
              </a:ext>
            </a:extLst>
          </p:cNvPr>
          <p:cNvSpPr txBox="1"/>
          <p:nvPr/>
        </p:nvSpPr>
        <p:spPr>
          <a:xfrm>
            <a:off x="7460391" y="151841"/>
            <a:ext cx="4731649" cy="61372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32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"Sensibilisez-vous à la sécurité !" </a:t>
            </a:r>
          </a:p>
          <a:p>
            <a:pPr algn="ctr">
              <a:defRPr/>
            </a:pPr>
            <a:endParaRPr lang="fr-FR" sz="3200" kern="0" dirty="0">
              <a:solidFill>
                <a:schemeClr val="bg1"/>
              </a:solidFill>
              <a:latin typeface="Aptos"/>
              <a:cs typeface="Arial"/>
            </a:endParaRPr>
          </a:p>
        </p:txBody>
      </p:sp>
      <p:pic>
        <p:nvPicPr>
          <p:cNvPr id="2" name="Graphique 1" descr="Classe avec un remplissage uni">
            <a:extLst>
              <a:ext uri="{FF2B5EF4-FFF2-40B4-BE49-F238E27FC236}">
                <a16:creationId xmlns:a16="http://schemas.microsoft.com/office/drawing/2014/main" id="{21C2F812-005E-2ABC-C78F-1389A3CE80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6502" y="4238368"/>
            <a:ext cx="1861751" cy="186175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6fe17d603_0_41"/>
          <p:cNvSpPr txBox="1"/>
          <p:nvPr/>
        </p:nvSpPr>
        <p:spPr>
          <a:xfrm>
            <a:off x="190500" y="151841"/>
            <a:ext cx="7584000" cy="4641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4. Promotion de la sécurité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105;g156fe17d603_0_41">
            <a:extLst>
              <a:ext uri="{FF2B5EF4-FFF2-40B4-BE49-F238E27FC236}">
                <a16:creationId xmlns:a16="http://schemas.microsoft.com/office/drawing/2014/main" id="{7933197E-781C-C7D4-E838-2E4AC9539CD0}"/>
              </a:ext>
            </a:extLst>
          </p:cNvPr>
          <p:cNvSpPr txBox="1"/>
          <p:nvPr/>
        </p:nvSpPr>
        <p:spPr>
          <a:xfrm>
            <a:off x="236132" y="1136278"/>
            <a:ext cx="7222771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EGC-SMS-07: 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Informer le personnel du fournisseur des moyens de remontée volontaire mis à sa disposition dans un climat de culture juste et équitable.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E10F327-8848-22A7-EEFA-8A36225D8D51}"/>
              </a:ext>
            </a:extLst>
          </p:cNvPr>
          <p:cNvSpPr txBox="1"/>
          <p:nvPr/>
        </p:nvSpPr>
        <p:spPr>
          <a:xfrm>
            <a:off x="237488" y="3122246"/>
            <a:ext cx="6993129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Noto Sans Symbols"/>
              <a:buChar char="❑"/>
            </a:pPr>
            <a:r>
              <a:rPr lang="fr-FR" sz="1600" b="1">
                <a:solidFill>
                  <a:srgbClr val="0070C0"/>
                </a:solidFill>
                <a:latin typeface="Arial"/>
                <a:cs typeface="Arial"/>
              </a:rPr>
              <a:t>Guidance 07 </a:t>
            </a:r>
            <a:r>
              <a:rPr lang="fr-FR" sz="1600" i="1" dirty="0">
                <a:solidFill>
                  <a:srgbClr val="0070C0"/>
                </a:solidFill>
                <a:latin typeface="Arial"/>
                <a:cs typeface="Arial"/>
              </a:rPr>
              <a:t>(exemples d'implémentation possibles, liste non exhaustive):</a:t>
            </a:r>
          </a:p>
          <a:p>
            <a:pPr marL="457200"/>
            <a:r>
              <a:rPr lang="fr-FR" sz="1600" dirty="0">
                <a:solidFill>
                  <a:srgbClr val="0070C0"/>
                </a:solidFill>
                <a:latin typeface="Arial"/>
                <a:cs typeface="Arial"/>
              </a:rPr>
              <a:t>Communication interne régulière sur les aspects sécurité aérienne de ses produits.</a:t>
            </a:r>
          </a:p>
        </p:txBody>
      </p:sp>
      <p:sp>
        <p:nvSpPr>
          <p:cNvPr id="3" name="Google Shape;82;g156fe17d603_0_21">
            <a:extLst>
              <a:ext uri="{FF2B5EF4-FFF2-40B4-BE49-F238E27FC236}">
                <a16:creationId xmlns:a16="http://schemas.microsoft.com/office/drawing/2014/main" id="{DD03AE2D-486D-45B1-C6A8-2239559559D4}"/>
              </a:ext>
            </a:extLst>
          </p:cNvPr>
          <p:cNvSpPr txBox="1"/>
          <p:nvPr/>
        </p:nvSpPr>
        <p:spPr>
          <a:xfrm>
            <a:off x="7460391" y="151841"/>
            <a:ext cx="4731649" cy="611688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32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"Communiquer, c’est protéger !" </a:t>
            </a:r>
            <a:endParaRPr lang="fr-FR" sz="32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que 2" descr="Commentaire important avec un remplissage uni">
            <a:extLst>
              <a:ext uri="{FF2B5EF4-FFF2-40B4-BE49-F238E27FC236}">
                <a16:creationId xmlns:a16="http://schemas.microsoft.com/office/drawing/2014/main" id="{2B512C89-CA49-A5B6-F792-293228315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8797548" y="4748076"/>
            <a:ext cx="1340707" cy="1336589"/>
          </a:xfrm>
          <a:prstGeom prst="rect">
            <a:avLst/>
          </a:prstGeom>
        </p:spPr>
      </p:pic>
      <p:pic>
        <p:nvPicPr>
          <p:cNvPr id="6" name="Graphique 4" descr="Discours avec un remplissage uni">
            <a:extLst>
              <a:ext uri="{FF2B5EF4-FFF2-40B4-BE49-F238E27FC236}">
                <a16:creationId xmlns:a16="http://schemas.microsoft.com/office/drawing/2014/main" id="{4E025F0C-485C-55E1-E7BC-A9D779F85F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00994" y="4564020"/>
            <a:ext cx="1336589" cy="1336589"/>
          </a:xfrm>
          <a:prstGeom prst="rect">
            <a:avLst/>
          </a:prstGeom>
        </p:spPr>
      </p:pic>
      <p:pic>
        <p:nvPicPr>
          <p:cNvPr id="9" name="Graphique 4" descr="Discours avec un remplissage uni">
            <a:extLst>
              <a:ext uri="{FF2B5EF4-FFF2-40B4-BE49-F238E27FC236}">
                <a16:creationId xmlns:a16="http://schemas.microsoft.com/office/drawing/2014/main" id="{5F9B6F39-FDE3-B195-6F76-3EE7E2A05D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8373103" y="3895725"/>
            <a:ext cx="1423085" cy="133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14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4A4C6D38-B32C-09B6-CEC6-D071467B14BB}"/>
              </a:ext>
            </a:extLst>
          </p:cNvPr>
          <p:cNvSpPr txBox="1"/>
          <p:nvPr/>
        </p:nvSpPr>
        <p:spPr>
          <a:xfrm>
            <a:off x="949978" y="2643628"/>
            <a:ext cx="9941319" cy="31246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73685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ASD : Aeronautical, Spatial and Defense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CEO : Chief Executive Officer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D.O. :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Donneur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d’Ordre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DOA : Design Organization Approval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EGC : Exigence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Générique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Commune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ES : Exigence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spécifique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GT : Groupe de Travail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IAQG : International Aerospace Quality Group.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MOA : Maintenance Organization Approval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POA : Production Organization Approval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SMS : Safety Management System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35127F-BBBE-7959-CE56-7B6C75C75C67}"/>
              </a:ext>
            </a:extLst>
          </p:cNvPr>
          <p:cNvSpPr/>
          <p:nvPr/>
        </p:nvSpPr>
        <p:spPr>
          <a:xfrm>
            <a:off x="284480" y="1391920"/>
            <a:ext cx="11714480" cy="31496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ECB5C94-DA06-C2C7-2586-41D6465F90ED}"/>
              </a:ext>
            </a:extLst>
          </p:cNvPr>
          <p:cNvSpPr txBox="1"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ACRONYMES</a:t>
            </a:r>
          </a:p>
        </p:txBody>
      </p:sp>
    </p:spTree>
    <p:extLst>
      <p:ext uri="{BB962C8B-B14F-4D97-AF65-F5344CB8AC3E}">
        <p14:creationId xmlns:p14="http://schemas.microsoft.com/office/powerpoint/2010/main" val="198525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3ECB5C94-DA06-C2C7-2586-41D6465F90ED}"/>
              </a:ext>
            </a:extLst>
          </p:cNvPr>
          <p:cNvSpPr txBox="1"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</a:pPr>
            <a:endParaRPr lang="en-US" sz="48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A4C6D38-B32C-09B6-CEC6-D071467B14BB}"/>
              </a:ext>
            </a:extLst>
          </p:cNvPr>
          <p:cNvSpPr txBox="1"/>
          <p:nvPr/>
        </p:nvSpPr>
        <p:spPr>
          <a:xfrm>
            <a:off x="1045028" y="3017522"/>
            <a:ext cx="9416157" cy="31246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br>
              <a:rPr lang="fr-FR" sz="1200" dirty="0">
                <a:latin typeface="Arial Narrow"/>
              </a:rPr>
            </a:br>
            <a:endParaRPr lang="fr-FR" dirty="0">
              <a:latin typeface="Arial Narrow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sz="2400" dirty="0">
                <a:latin typeface="Arial"/>
                <a:cs typeface="Arial"/>
              </a:rPr>
              <a:t>Standardiser, simplifier les exigences génériques vers les fournisseurs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sz="2400" dirty="0">
                <a:latin typeface="Arial"/>
                <a:cs typeface="Arial"/>
              </a:rPr>
              <a:t>Faciliter leur compréhension et leur mise en œuvre à tous les niveaux de la </a:t>
            </a:r>
            <a:r>
              <a:rPr lang="fr-FR" sz="2400" dirty="0" err="1">
                <a:latin typeface="Arial"/>
                <a:cs typeface="Arial"/>
              </a:rPr>
              <a:t>Supply</a:t>
            </a:r>
            <a:r>
              <a:rPr lang="fr-FR" sz="2400" dirty="0">
                <a:latin typeface="Arial"/>
                <a:cs typeface="Arial"/>
              </a:rPr>
              <a:t> Chain ASD</a:t>
            </a:r>
            <a:endParaRPr lang="en-US" sz="2400" dirty="0">
              <a:latin typeface="Arial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sz="2400" dirty="0">
                <a:latin typeface="Arial"/>
                <a:cs typeface="Arial"/>
              </a:rPr>
              <a:t>Mutualiser les réponses fournisseur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fr-FR" dirty="0">
              <a:latin typeface="Arial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fr-FR" dirty="0"/>
          </a:p>
          <a:p>
            <a:pPr marL="273685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C75D35-8468-BA97-18A9-09B62E846CEF}"/>
              </a:ext>
            </a:extLst>
          </p:cNvPr>
          <p:cNvSpPr/>
          <p:nvPr/>
        </p:nvSpPr>
        <p:spPr>
          <a:xfrm>
            <a:off x="324851" y="1247504"/>
            <a:ext cx="11714480" cy="31496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E27D4F-43E1-1F3C-DEED-8E1E0EC73EEF}"/>
              </a:ext>
            </a:extLst>
          </p:cNvPr>
          <p:cNvSpPr txBox="1"/>
          <p:nvPr/>
        </p:nvSpPr>
        <p:spPr>
          <a:xfrm>
            <a:off x="1084002" y="665482"/>
            <a:ext cx="9942716" cy="15544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OBJECTIFS DES EGC</a:t>
            </a:r>
          </a:p>
        </p:txBody>
      </p:sp>
      <p:pic>
        <p:nvPicPr>
          <p:cNvPr id="5" name="Graphic 27" descr="Mille">
            <a:extLst>
              <a:ext uri="{FF2B5EF4-FFF2-40B4-BE49-F238E27FC236}">
                <a16:creationId xmlns:a16="http://schemas.microsoft.com/office/drawing/2014/main" id="{128ADC3C-C784-A63E-7227-D37FB6221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39002" y="536086"/>
            <a:ext cx="1536969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89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Espace réservé du contenu 2">
            <a:extLst>
              <a:ext uri="{FF2B5EF4-FFF2-40B4-BE49-F238E27FC236}">
                <a16:creationId xmlns:a16="http://schemas.microsoft.com/office/drawing/2014/main" id="{5A1CC706-C7A9-1308-DD9E-A042E690A1C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4077428"/>
              </p:ext>
            </p:extLst>
          </p:nvPr>
        </p:nvGraphicFramePr>
        <p:xfrm>
          <a:off x="838200" y="1825625"/>
          <a:ext cx="10104120" cy="4280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CC38CC0-FC93-0DFE-86AE-683805DD5EB8}"/>
              </a:ext>
            </a:extLst>
          </p:cNvPr>
          <p:cNvSpPr/>
          <p:nvPr/>
        </p:nvSpPr>
        <p:spPr>
          <a:xfrm>
            <a:off x="324851" y="1247504"/>
            <a:ext cx="11714480" cy="31496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053598E-F3F4-CDBE-5E42-56CCC85D02FA}"/>
              </a:ext>
            </a:extLst>
          </p:cNvPr>
          <p:cNvSpPr txBox="1"/>
          <p:nvPr/>
        </p:nvSpPr>
        <p:spPr>
          <a:xfrm>
            <a:off x="1084002" y="665482"/>
            <a:ext cx="9942716" cy="15544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PÉRIMÈTRE</a:t>
            </a:r>
          </a:p>
        </p:txBody>
      </p:sp>
    </p:spTree>
    <p:extLst>
      <p:ext uri="{BB962C8B-B14F-4D97-AF65-F5344CB8AC3E}">
        <p14:creationId xmlns:p14="http://schemas.microsoft.com/office/powerpoint/2010/main" val="374998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4A4C6D38-B32C-09B6-CEC6-D071467B14BB}"/>
              </a:ext>
            </a:extLst>
          </p:cNvPr>
          <p:cNvSpPr txBox="1"/>
          <p:nvPr/>
        </p:nvSpPr>
        <p:spPr>
          <a:xfrm>
            <a:off x="1045028" y="3017522"/>
            <a:ext cx="9416157" cy="31246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1900" dirty="0">
                <a:latin typeface="Arial"/>
                <a:cs typeface="Arial"/>
              </a:rPr>
              <a:t>Pour chacun des 4 piliers SMS (politique &amp; objectifs / gestion des risques / performance / promotion de la sécurité) </a:t>
            </a:r>
            <a:endParaRPr lang="en-US" sz="1900" dirty="0">
              <a:latin typeface="Arial"/>
              <a:cs typeface="Arial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1900" dirty="0">
                <a:latin typeface="Arial"/>
                <a:cs typeface="Arial"/>
              </a:rPr>
              <a:t>  ■ un set d’exigences SMS minimum à déployer vers les fournisseurs </a:t>
            </a:r>
            <a:endParaRPr lang="en-US" sz="1900" dirty="0">
              <a:latin typeface="Arial"/>
              <a:cs typeface="Arial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1900" dirty="0">
                <a:latin typeface="Arial"/>
                <a:cs typeface="Arial"/>
              </a:rPr>
              <a:t>  ■ des exemples de guidance possible : exemples non exhaustifs, d’autres solutions peuvent être proposées par un fournisseur à son D.O. pour répondre à l’exigence formulée.</a:t>
            </a:r>
            <a:endParaRPr lang="en-US" sz="1900" dirty="0">
              <a:latin typeface="Arial"/>
              <a:cs typeface="Arial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1900" dirty="0">
                <a:latin typeface="Arial"/>
                <a:cs typeface="Arial"/>
              </a:rPr>
              <a:t>Sur la base de ce set d’exigences minimales, charge à chaque D.O. d’identifier ses fournisseurs les plus critiques pour lesquels des exigences supplémentaires seraient cascadées. </a:t>
            </a:r>
            <a:endParaRPr lang="fr-FR" sz="1900" dirty="0">
              <a:latin typeface="Arial Narrow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fr-FR" sz="1200" dirty="0">
              <a:latin typeface="Arial Narrow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C6B025-99E2-374B-D81E-A8C105F51FFD}"/>
              </a:ext>
            </a:extLst>
          </p:cNvPr>
          <p:cNvSpPr/>
          <p:nvPr/>
        </p:nvSpPr>
        <p:spPr>
          <a:xfrm>
            <a:off x="324851" y="1247504"/>
            <a:ext cx="11714480" cy="31496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7FCA27F-1E0B-33FC-A272-E390780EF0B3}"/>
              </a:ext>
            </a:extLst>
          </p:cNvPr>
          <p:cNvSpPr txBox="1"/>
          <p:nvPr/>
        </p:nvSpPr>
        <p:spPr>
          <a:xfrm>
            <a:off x="1045028" y="627744"/>
            <a:ext cx="9942716" cy="15544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LIVRABLE</a:t>
            </a:r>
          </a:p>
        </p:txBody>
      </p:sp>
    </p:spTree>
    <p:extLst>
      <p:ext uri="{BB962C8B-B14F-4D97-AF65-F5344CB8AC3E}">
        <p14:creationId xmlns:p14="http://schemas.microsoft.com/office/powerpoint/2010/main" val="4268330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1A589A6D-DE0A-9431-6D06-FBABD879766B}"/>
              </a:ext>
            </a:extLst>
          </p:cNvPr>
          <p:cNvGrpSpPr/>
          <p:nvPr/>
        </p:nvGrpSpPr>
        <p:grpSpPr>
          <a:xfrm>
            <a:off x="453081" y="888038"/>
            <a:ext cx="11078301" cy="4740876"/>
            <a:chOff x="41189" y="1575486"/>
            <a:chExt cx="12190409" cy="5461686"/>
          </a:xfrm>
        </p:grpSpPr>
        <p:pic>
          <p:nvPicPr>
            <p:cNvPr id="12" name="Image 11" descr="Une image contenant bâtiment, colonne, piédestal, blanc&#10;&#10;Description générée automatiquement">
              <a:extLst>
                <a:ext uri="{FF2B5EF4-FFF2-40B4-BE49-F238E27FC236}">
                  <a16:creationId xmlns:a16="http://schemas.microsoft.com/office/drawing/2014/main" id="{38C43220-1599-AAD2-BDF4-60AD17CBB8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41189" y="1575486"/>
              <a:ext cx="4376048" cy="5461686"/>
            </a:xfrm>
            <a:prstGeom prst="rect">
              <a:avLst/>
            </a:prstGeom>
          </p:spPr>
        </p:pic>
        <p:pic>
          <p:nvPicPr>
            <p:cNvPr id="2" name="Image 1" descr="Une image contenant bâtiment, colonne, piédestal, blanc&#10;&#10;Description générée automatiquement">
              <a:extLst>
                <a:ext uri="{FF2B5EF4-FFF2-40B4-BE49-F238E27FC236}">
                  <a16:creationId xmlns:a16="http://schemas.microsoft.com/office/drawing/2014/main" id="{4952256F-D70D-04B8-95C0-BA3DB4670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2645976" y="1575486"/>
              <a:ext cx="4376048" cy="5461686"/>
            </a:xfrm>
            <a:prstGeom prst="rect">
              <a:avLst/>
            </a:prstGeom>
          </p:spPr>
        </p:pic>
        <p:pic>
          <p:nvPicPr>
            <p:cNvPr id="4" name="Image 3" descr="Une image contenant bâtiment, colonne, piédestal, blanc&#10;&#10;Description générée automatiquement">
              <a:extLst>
                <a:ext uri="{FF2B5EF4-FFF2-40B4-BE49-F238E27FC236}">
                  <a16:creationId xmlns:a16="http://schemas.microsoft.com/office/drawing/2014/main" id="{4A099929-BA98-D1AC-3550-C9D0E950E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5250763" y="1575486"/>
              <a:ext cx="4376048" cy="5461686"/>
            </a:xfrm>
            <a:prstGeom prst="rect">
              <a:avLst/>
            </a:prstGeom>
          </p:spPr>
        </p:pic>
        <p:pic>
          <p:nvPicPr>
            <p:cNvPr id="6" name="Image 5" descr="Une image contenant bâtiment, colonne, piédestal, blanc&#10;&#10;Description générée automatiquement">
              <a:extLst>
                <a:ext uri="{FF2B5EF4-FFF2-40B4-BE49-F238E27FC236}">
                  <a16:creationId xmlns:a16="http://schemas.microsoft.com/office/drawing/2014/main" id="{F35F4A95-D038-B9C6-3908-886392971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7855550" y="1575486"/>
              <a:ext cx="4376048" cy="5461686"/>
            </a:xfrm>
            <a:prstGeom prst="rect">
              <a:avLst/>
            </a:prstGeom>
          </p:spPr>
        </p:pic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9DCC7CB3-67D6-8F79-C1A0-768CAC4A3214}"/>
              </a:ext>
            </a:extLst>
          </p:cNvPr>
          <p:cNvSpPr/>
          <p:nvPr/>
        </p:nvSpPr>
        <p:spPr>
          <a:xfrm>
            <a:off x="405412" y="5196227"/>
            <a:ext cx="11459681" cy="851367"/>
          </a:xfrm>
          <a:prstGeom prst="rect">
            <a:avLst/>
          </a:prstGeom>
          <a:solidFill>
            <a:srgbClr val="0F9E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Objectifs : </a:t>
            </a:r>
            <a:b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set d'</a:t>
            </a:r>
            <a:r>
              <a:rPr lang="fr-F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exigences unique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&amp; des </a:t>
            </a:r>
            <a:r>
              <a:rPr lang="fr-F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recommandations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à destination de l'ensemble des industriels ASD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riangle isocèle 14">
            <a:extLst>
              <a:ext uri="{FF2B5EF4-FFF2-40B4-BE49-F238E27FC236}">
                <a16:creationId xmlns:a16="http://schemas.microsoft.com/office/drawing/2014/main" id="{AAE277A8-EFDC-319B-CE41-B2D9833B8706}"/>
              </a:ext>
            </a:extLst>
          </p:cNvPr>
          <p:cNvSpPr/>
          <p:nvPr/>
        </p:nvSpPr>
        <p:spPr>
          <a:xfrm>
            <a:off x="406038" y="306327"/>
            <a:ext cx="11225412" cy="1202725"/>
          </a:xfrm>
          <a:prstGeom prst="triangle">
            <a:avLst/>
          </a:prstGeom>
          <a:solidFill>
            <a:srgbClr val="0F9E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piliers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des exigences SMS</a:t>
            </a:r>
          </a:p>
        </p:txBody>
      </p:sp>
      <p:sp>
        <p:nvSpPr>
          <p:cNvPr id="17" name="Google Shape;71;g156fcbf5db7_0_2">
            <a:extLst>
              <a:ext uri="{FF2B5EF4-FFF2-40B4-BE49-F238E27FC236}">
                <a16:creationId xmlns:a16="http://schemas.microsoft.com/office/drawing/2014/main" id="{2109A258-DDFC-EEF6-9D1A-1CB50367BF0B}"/>
              </a:ext>
            </a:extLst>
          </p:cNvPr>
          <p:cNvSpPr txBox="1"/>
          <p:nvPr/>
        </p:nvSpPr>
        <p:spPr>
          <a:xfrm rot="16200000">
            <a:off x="982545" y="3071848"/>
            <a:ext cx="2883782" cy="562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92435"/>
                </a:solidFill>
                <a:effectLst/>
                <a:uLnTx/>
                <a:uFillTx/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92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1</a:t>
            </a: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92435"/>
                </a:solidFill>
                <a:effectLst/>
                <a:uLnTx/>
                <a:uFillTx/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. </a:t>
            </a: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92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Politique &amp; objectifs sécurité</a:t>
            </a:r>
            <a:endParaRPr lang="fr-FR" sz="1600" b="0" i="0" u="none" strike="noStrike" kern="0" cap="none" spc="0" normalizeH="0" baseline="0" noProof="0" dirty="0">
              <a:ln>
                <a:noFill/>
              </a:ln>
              <a:solidFill>
                <a:srgbClr val="F92435"/>
              </a:solidFill>
              <a:effectLst/>
              <a:uLnTx/>
              <a:uFillTx/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</p:txBody>
      </p:sp>
      <p:sp>
        <p:nvSpPr>
          <p:cNvPr id="19" name="Google Shape;82;g156fe17d603_0_21">
            <a:extLst>
              <a:ext uri="{FF2B5EF4-FFF2-40B4-BE49-F238E27FC236}">
                <a16:creationId xmlns:a16="http://schemas.microsoft.com/office/drawing/2014/main" id="{C75412F1-91DC-F9D4-E5E7-E43F21217FBC}"/>
              </a:ext>
            </a:extLst>
          </p:cNvPr>
          <p:cNvSpPr txBox="1"/>
          <p:nvPr/>
        </p:nvSpPr>
        <p:spPr>
          <a:xfrm rot="16200000">
            <a:off x="3372357" y="3054149"/>
            <a:ext cx="2932155" cy="591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92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2. Gestion des risques sécurité</a:t>
            </a:r>
            <a:endParaRPr lang="fr-FR" sz="1600" b="1" i="0" u="none" strike="noStrike" kern="0" cap="none" spc="0" normalizeH="0" baseline="0" noProof="0" dirty="0">
              <a:ln>
                <a:noFill/>
              </a:ln>
              <a:solidFill>
                <a:srgbClr val="F9243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Google Shape;93;g156fe17d603_0_31">
            <a:extLst>
              <a:ext uri="{FF2B5EF4-FFF2-40B4-BE49-F238E27FC236}">
                <a16:creationId xmlns:a16="http://schemas.microsoft.com/office/drawing/2014/main" id="{C713BC59-FDDD-7308-13C7-6815135C193C}"/>
              </a:ext>
            </a:extLst>
          </p:cNvPr>
          <p:cNvSpPr txBox="1"/>
          <p:nvPr/>
        </p:nvSpPr>
        <p:spPr>
          <a:xfrm rot="-5400000">
            <a:off x="5884058" y="2900960"/>
            <a:ext cx="2574864" cy="58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algn="ctr">
              <a:buSzPts val="2400"/>
              <a:buFont typeface="Arial"/>
              <a:defRPr/>
            </a:pPr>
            <a:r>
              <a:rPr lang="fr-FR" sz="1600" b="1" kern="0">
                <a:solidFill>
                  <a:srgbClr val="F92435"/>
                </a:solidFill>
                <a:latin typeface="Arial" panose="020B0604020202020204" pitchFamily="34" charset="0"/>
                <a:ea typeface="Gulim"/>
                <a:cs typeface="Arial" panose="020B0604020202020204" pitchFamily="34" charset="0"/>
                <a:sym typeface="Arial"/>
              </a:rPr>
              <a:t> 3. Performance sécurité</a:t>
            </a:r>
            <a:endParaRPr lang="fr-FR" sz="1600" b="1" kern="0">
              <a:solidFill>
                <a:srgbClr val="F92435"/>
              </a:solidFill>
              <a:latin typeface="Arial" panose="020B0604020202020204" pitchFamily="34" charset="0"/>
              <a:ea typeface="Gulim"/>
              <a:cs typeface="Arial" panose="020B0604020202020204" pitchFamily="34" charset="0"/>
            </a:endParaRPr>
          </a:p>
        </p:txBody>
      </p:sp>
      <p:sp>
        <p:nvSpPr>
          <p:cNvPr id="23" name="Google Shape;102;g156fe17d603_0_41">
            <a:extLst>
              <a:ext uri="{FF2B5EF4-FFF2-40B4-BE49-F238E27FC236}">
                <a16:creationId xmlns:a16="http://schemas.microsoft.com/office/drawing/2014/main" id="{04A97699-052E-7C5F-30E6-575E6879BE53}"/>
              </a:ext>
            </a:extLst>
          </p:cNvPr>
          <p:cNvSpPr txBox="1"/>
          <p:nvPr/>
        </p:nvSpPr>
        <p:spPr>
          <a:xfrm rot="-5400000">
            <a:off x="8231842" y="2991552"/>
            <a:ext cx="2688134" cy="510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>
                <a:ln>
                  <a:noFill/>
                </a:ln>
                <a:solidFill>
                  <a:srgbClr val="F92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4. Promotion de la sécurité</a:t>
            </a:r>
            <a:endParaRPr lang="fr-FR" sz="1600" b="1" i="0" u="none" strike="noStrike" kern="0" cap="none" spc="0" normalizeH="0" baseline="0" noProof="0">
              <a:ln>
                <a:noFill/>
              </a:ln>
              <a:solidFill>
                <a:srgbClr val="F9243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533E38EC-DCB5-84F2-6AEE-512D50F37F3A}"/>
              </a:ext>
            </a:extLst>
          </p:cNvPr>
          <p:cNvSpPr txBox="1"/>
          <p:nvPr/>
        </p:nvSpPr>
        <p:spPr>
          <a:xfrm>
            <a:off x="2804035" y="2164653"/>
            <a:ext cx="155900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200" b="1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Exigence 1.1</a:t>
            </a:r>
            <a:r>
              <a:rPr lang="fr-FR" sz="120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: "Votre voix renforce la sécurité !"</a:t>
            </a:r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DFD90F07-A22C-E581-53C9-EB6E1FEE3830}"/>
              </a:ext>
            </a:extLst>
          </p:cNvPr>
          <p:cNvSpPr txBox="1"/>
          <p:nvPr/>
        </p:nvSpPr>
        <p:spPr>
          <a:xfrm>
            <a:off x="2809102" y="3686844"/>
            <a:ext cx="14869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200" b="1">
                <a:latin typeface="Arial" panose="020B0604020202020204" pitchFamily="34" charset="0"/>
                <a:cs typeface="Arial" panose="020B0604020202020204" pitchFamily="34" charset="0"/>
              </a:rPr>
              <a:t>Exigence 1.2</a:t>
            </a:r>
            <a:r>
              <a:rPr lang="fr-FR" sz="1200">
                <a:latin typeface="Arial" panose="020B0604020202020204" pitchFamily="34" charset="0"/>
                <a:cs typeface="Arial" panose="020B0604020202020204" pitchFamily="34" charset="0"/>
              </a:rPr>
              <a:t> : "Échangez pour sécuriser !"​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C3D7660E-1801-49CA-BB7D-7468DE8BB013}"/>
              </a:ext>
            </a:extLst>
          </p:cNvPr>
          <p:cNvSpPr txBox="1"/>
          <p:nvPr/>
        </p:nvSpPr>
        <p:spPr>
          <a:xfrm>
            <a:off x="5301048" y="2162844"/>
            <a:ext cx="139425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200" b="1">
                <a:latin typeface="Arial" panose="020B0604020202020204" pitchFamily="34" charset="0"/>
                <a:cs typeface="Arial" panose="020B0604020202020204" pitchFamily="34" charset="0"/>
              </a:rPr>
              <a:t>Exigence 2.1</a:t>
            </a:r>
            <a:r>
              <a:rPr lang="fr-FR" sz="1200">
                <a:latin typeface="Arial" panose="020B0604020202020204" pitchFamily="34" charset="0"/>
                <a:cs typeface="Arial" panose="020B0604020202020204" pitchFamily="34" charset="0"/>
              </a:rPr>
              <a:t> : "Détectez tôt, sécurisez vite !"​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r>
              <a:rPr lang="fr-FR" sz="120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3FDE8D48-D14A-EA83-5C74-8A1F3F000D3B}"/>
              </a:ext>
            </a:extLst>
          </p:cNvPr>
          <p:cNvSpPr txBox="1"/>
          <p:nvPr/>
        </p:nvSpPr>
        <p:spPr>
          <a:xfrm>
            <a:off x="5352536" y="3686844"/>
            <a:ext cx="14869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200" b="1">
                <a:latin typeface="Arial" panose="020B0604020202020204" pitchFamily="34" charset="0"/>
                <a:cs typeface="Arial" panose="020B0604020202020204" pitchFamily="34" charset="0"/>
              </a:rPr>
              <a:t>Exigence 2.2</a:t>
            </a:r>
            <a:r>
              <a:rPr lang="fr-FR" sz="1200">
                <a:latin typeface="Arial" panose="020B0604020202020204" pitchFamily="34" charset="0"/>
                <a:cs typeface="Arial" panose="020B0604020202020204" pitchFamily="34" charset="0"/>
              </a:rPr>
              <a:t> : "Analysez pour sécuriser !"​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​​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A99DB442-3C01-178D-AEA8-DFEE97697032}"/>
              </a:ext>
            </a:extLst>
          </p:cNvPr>
          <p:cNvSpPr txBox="1"/>
          <p:nvPr/>
        </p:nvSpPr>
        <p:spPr>
          <a:xfrm>
            <a:off x="7769969" y="2830621"/>
            <a:ext cx="139425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Exigence 3.1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: "Surveillez pour améliorer la sécurité !"​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​​​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D8B4CF7E-29B5-20DB-855F-A3C7E22F97EB}"/>
              </a:ext>
            </a:extLst>
          </p:cNvPr>
          <p:cNvSpPr txBox="1"/>
          <p:nvPr/>
        </p:nvSpPr>
        <p:spPr>
          <a:xfrm>
            <a:off x="10264346" y="2531076"/>
            <a:ext cx="179584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200" b="1">
                <a:latin typeface="Arial" panose="020B0604020202020204" pitchFamily="34" charset="0"/>
                <a:cs typeface="Arial" panose="020B0604020202020204" pitchFamily="34" charset="0"/>
              </a:rPr>
              <a:t>Exigence 4.1</a:t>
            </a:r>
            <a:r>
              <a:rPr lang="fr-FR" sz="1200">
                <a:latin typeface="Arial" panose="020B0604020202020204" pitchFamily="34" charset="0"/>
                <a:cs typeface="Arial" panose="020B0604020202020204" pitchFamily="34" charset="0"/>
              </a:rPr>
              <a:t> : "Sensibilisez-vous à la sécurité !"​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​​​​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7EE1BBE-FF73-0F8D-0499-1031DD69E769}"/>
              </a:ext>
            </a:extLst>
          </p:cNvPr>
          <p:cNvSpPr txBox="1"/>
          <p:nvPr/>
        </p:nvSpPr>
        <p:spPr>
          <a:xfrm>
            <a:off x="10264346" y="3869724"/>
            <a:ext cx="179584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Exigence 4.2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: "Communiquer, c’est protéger !"​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​​​​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956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56fcbf5db7_0_2"/>
          <p:cNvSpPr txBox="1"/>
          <p:nvPr/>
        </p:nvSpPr>
        <p:spPr>
          <a:xfrm>
            <a:off x="190500" y="151841"/>
            <a:ext cx="7584000" cy="4641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. 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Politique &amp; objectifs sécurité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g156fcbf5db7_0_2"/>
          <p:cNvSpPr txBox="1"/>
          <p:nvPr/>
        </p:nvSpPr>
        <p:spPr>
          <a:xfrm>
            <a:off x="187175" y="1205852"/>
            <a:ext cx="6362115" cy="196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EGC-SMS-01 : 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Déployer une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culture juste et équitable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: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Arial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créer un climat de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confiance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dans lequel les employés sont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encouragés à signaler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tout élément pouvant avoir un impact potentiel sur la sécurité aérienne;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Arial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s'assurer que les rapports sont uniquement utilisés dans le but d'améliorer la sécurité des produits &amp; services.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3" name="Google Shape;73;g156fcbf5db7_0_2"/>
          <p:cNvSpPr txBox="1"/>
          <p:nvPr/>
        </p:nvSpPr>
        <p:spPr>
          <a:xfrm>
            <a:off x="383037" y="4191529"/>
            <a:ext cx="5970818" cy="172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Guidance 01 </a:t>
            </a:r>
            <a:r>
              <a:rPr kumimoji="0" lang="fr-FR" sz="16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(exemples d'implémentation possibles, liste non exhaustive):</a:t>
            </a:r>
            <a:endParaRPr kumimoji="0" sz="1600" b="0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lettre d'engagement du CEO du fournisseur en interne pour promouvoir une culture juste et équitable (soit via une politique, un manuel qualité);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une communication (via intranet, etc.)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" name="Google Shape;82;g156fe17d603_0_21">
            <a:extLst>
              <a:ext uri="{FF2B5EF4-FFF2-40B4-BE49-F238E27FC236}">
                <a16:creationId xmlns:a16="http://schemas.microsoft.com/office/drawing/2014/main" id="{DD03AE2D-486D-45B1-C6A8-2239559559D4}"/>
              </a:ext>
            </a:extLst>
          </p:cNvPr>
          <p:cNvSpPr txBox="1"/>
          <p:nvPr/>
        </p:nvSpPr>
        <p:spPr>
          <a:xfrm>
            <a:off x="7460351" y="151841"/>
            <a:ext cx="4731649" cy="6194096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32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"Votre voix renforce la sécurité !"</a:t>
            </a:r>
            <a:endParaRPr lang="fr-FR" sz="32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sz="3200" b="1" kern="0" dirty="0">
              <a:solidFill>
                <a:schemeClr val="bg1"/>
              </a:solidFill>
              <a:latin typeface="Aptos"/>
              <a:cs typeface="Arial"/>
            </a:endParaRPr>
          </a:p>
        </p:txBody>
      </p:sp>
      <p:pic>
        <p:nvPicPr>
          <p:cNvPr id="4" name="Graphique 3" descr="Marketing avec un remplissage uni">
            <a:extLst>
              <a:ext uri="{FF2B5EF4-FFF2-40B4-BE49-F238E27FC236}">
                <a16:creationId xmlns:a16="http://schemas.microsoft.com/office/drawing/2014/main" id="{FAB0A947-EFF8-CF46-E089-99F52D6B9B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57902" y="4369658"/>
            <a:ext cx="1532237" cy="153223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56fcbf5db7_0_2"/>
          <p:cNvSpPr txBox="1"/>
          <p:nvPr/>
        </p:nvSpPr>
        <p:spPr>
          <a:xfrm>
            <a:off x="190500" y="151841"/>
            <a:ext cx="7584000" cy="4641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. 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Politique &amp; objectifs sécurité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74;g156fcbf5db7_0_2">
            <a:extLst>
              <a:ext uri="{FF2B5EF4-FFF2-40B4-BE49-F238E27FC236}">
                <a16:creationId xmlns:a16="http://schemas.microsoft.com/office/drawing/2014/main" id="{B838C52B-C0BF-56C7-055E-6B8ECF5E259B}"/>
              </a:ext>
            </a:extLst>
          </p:cNvPr>
          <p:cNvSpPr txBox="1"/>
          <p:nvPr/>
        </p:nvSpPr>
        <p:spPr>
          <a:xfrm>
            <a:off x="422076" y="1217537"/>
            <a:ext cx="6741264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EGC-SMS-02 :  </a:t>
            </a: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Établir un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canal d'échange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des éléments liés à la sécurité aérienne entre le fournisseur et le D.O.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Google Shape;75;g156fcbf5db7_0_2">
            <a:extLst>
              <a:ext uri="{FF2B5EF4-FFF2-40B4-BE49-F238E27FC236}">
                <a16:creationId xmlns:a16="http://schemas.microsoft.com/office/drawing/2014/main" id="{64914F2A-AC44-21C4-AA71-FB91083ECAA9}"/>
              </a:ext>
            </a:extLst>
          </p:cNvPr>
          <p:cNvSpPr txBox="1"/>
          <p:nvPr/>
        </p:nvSpPr>
        <p:spPr>
          <a:xfrm>
            <a:off x="434097" y="3329750"/>
            <a:ext cx="6743116" cy="229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Guidance 02 </a:t>
            </a:r>
            <a:r>
              <a:rPr kumimoji="0" lang="fr-FR" sz="16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(exemples d'implémentation possibles, liste non exhaustive):</a:t>
            </a:r>
            <a:endParaRPr kumimoji="0" sz="1600" b="0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Ce canal d'échange peut être un ou plusieurs point(s) de contact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clairement identifié(s)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chez le fournisseur, qui peut être un interlocuteur déjà connu du D.O (exemple: le Bureau d'études, les achats, le </a:t>
            </a:r>
            <a:r>
              <a:rPr kumimoji="0" lang="fr-F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Quality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manager, etc.)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Google Shape;82;g156fe17d603_0_21">
            <a:extLst>
              <a:ext uri="{FF2B5EF4-FFF2-40B4-BE49-F238E27FC236}">
                <a16:creationId xmlns:a16="http://schemas.microsoft.com/office/drawing/2014/main" id="{DD03AE2D-486D-45B1-C6A8-2239559559D4}"/>
              </a:ext>
            </a:extLst>
          </p:cNvPr>
          <p:cNvSpPr txBox="1"/>
          <p:nvPr/>
        </p:nvSpPr>
        <p:spPr>
          <a:xfrm>
            <a:off x="7460391" y="151841"/>
            <a:ext cx="4731649" cy="61372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32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"Échangez pour sécuriser !" </a:t>
            </a:r>
          </a:p>
          <a:p>
            <a:pPr algn="ctr">
              <a:defRPr/>
            </a:pPr>
            <a:endParaRPr lang="fr-FR" sz="3200" kern="0" dirty="0">
              <a:solidFill>
                <a:schemeClr val="bg1"/>
              </a:solidFill>
              <a:latin typeface="Aptos"/>
              <a:cs typeface="Arial"/>
            </a:endParaRPr>
          </a:p>
        </p:txBody>
      </p:sp>
      <p:pic>
        <p:nvPicPr>
          <p:cNvPr id="4" name="Graphique 1" descr="Chat avec un remplissage uni">
            <a:extLst>
              <a:ext uri="{FF2B5EF4-FFF2-40B4-BE49-F238E27FC236}">
                <a16:creationId xmlns:a16="http://schemas.microsoft.com/office/drawing/2014/main" id="{E656E2FC-1BB5-5A33-8E5A-FC5A1E911F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72152" y="4011827"/>
            <a:ext cx="1923535" cy="19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23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56fe17d603_0_21"/>
          <p:cNvSpPr txBox="1"/>
          <p:nvPr/>
        </p:nvSpPr>
        <p:spPr>
          <a:xfrm>
            <a:off x="190500" y="151841"/>
            <a:ext cx="7584000" cy="46410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2. Gestion des risques sécurité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3" name="Google Shape;83;g156fe17d603_0_21"/>
          <p:cNvSpPr txBox="1"/>
          <p:nvPr/>
        </p:nvSpPr>
        <p:spPr>
          <a:xfrm>
            <a:off x="209473" y="792364"/>
            <a:ext cx="7050706" cy="196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EGC-SMS-03 : 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Identifier et gérer de façon plus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proactive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les risques de sécurité aérienne (e.g. incluant les signaux faibles), les revoir en interne de façon régulière, et les remonter au D.O. dans le cas où: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Arial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le risque est évalué comme non acceptable pour la sécurité aérienne;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Arial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ou en cas de doute sur l'impact sécurité en opération.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4" name="Google Shape;84;g156fe17d603_0_21"/>
          <p:cNvSpPr txBox="1"/>
          <p:nvPr/>
        </p:nvSpPr>
        <p:spPr>
          <a:xfrm>
            <a:off x="209473" y="3012881"/>
            <a:ext cx="7200529" cy="3693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❑"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Guidance 03 </a:t>
            </a:r>
            <a:r>
              <a:rPr kumimoji="0" lang="fr-FR" sz="16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(exemples d'implémentation possibles, liste non exhaustive):</a:t>
            </a:r>
            <a:endParaRPr kumimoji="0" sz="1600" b="0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Les risques pouvant avoir un impact potentiel sur la sécurité aérienne, émanant de 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facteurs techniques, humains ou organisationnels</a:t>
            </a: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 Par exemple, ces risques peuvent être détectés suite à </a:t>
            </a:r>
            <a:r>
              <a:rPr kumimoji="0" lang="fr-FR" sz="16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[liste d'exemples non exhaustive]:</a:t>
            </a:r>
            <a:endParaRPr kumimoji="0" sz="1600" b="0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un changement de processus, d'organisation, de ressources (diminution/augmentation de ressources humaines) ou moyens (changement de matières, outils), de responsabilités (changement de directeur qualité, responsable de site);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un évènement;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une situation anormale ou inhabituelle;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une non-conformité;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une déviation;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1" indent="-3302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○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un doute ou une question sur l'impact sécurité en opération captés par le canal de remontées volontaires.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Google Shape;82;g156fe17d603_0_21">
            <a:extLst>
              <a:ext uri="{FF2B5EF4-FFF2-40B4-BE49-F238E27FC236}">
                <a16:creationId xmlns:a16="http://schemas.microsoft.com/office/drawing/2014/main" id="{DD03AE2D-486D-45B1-C6A8-2239559559D4}"/>
              </a:ext>
            </a:extLst>
          </p:cNvPr>
          <p:cNvSpPr txBox="1"/>
          <p:nvPr/>
        </p:nvSpPr>
        <p:spPr>
          <a:xfrm>
            <a:off x="7460391" y="151841"/>
            <a:ext cx="4731649" cy="6177840"/>
          </a:xfrm>
          <a:prstGeom prst="rect">
            <a:avLst/>
          </a:prstGeom>
          <a:solidFill>
            <a:srgbClr val="0F9ED5"/>
          </a:solidFill>
          <a:ln>
            <a:noFill/>
          </a:ln>
        </p:spPr>
        <p:txBody>
          <a:bodyPr spcFirstLastPara="1" wrap="square" lIns="144000" tIns="0" rIns="0" bIns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32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"Détectez tôt, sécurisez vite !"  </a:t>
            </a:r>
          </a:p>
          <a:p>
            <a:pPr algn="ctr">
              <a:defRPr/>
            </a:pPr>
            <a:r>
              <a:rPr lang="fr-FR" sz="3200" kern="0" dirty="0">
                <a:solidFill>
                  <a:schemeClr val="bg1"/>
                </a:solidFill>
                <a:latin typeface="Aptos"/>
                <a:cs typeface="Arial"/>
                <a:sym typeface="Arial"/>
              </a:rPr>
              <a:t>  </a:t>
            </a:r>
            <a:endParaRPr lang="fr-FR" sz="3200" kern="0" dirty="0">
              <a:solidFill>
                <a:schemeClr val="bg1"/>
              </a:solidFill>
              <a:latin typeface="Aptos"/>
              <a:cs typeface="Arial"/>
            </a:endParaRPr>
          </a:p>
          <a:p>
            <a:pPr algn="ctr">
              <a:defRPr/>
            </a:pPr>
            <a:endParaRPr lang="fr-FR" sz="3200" kern="0" dirty="0">
              <a:solidFill>
                <a:schemeClr val="bg1"/>
              </a:solidFill>
              <a:latin typeface="Aptos"/>
              <a:cs typeface="Arial"/>
            </a:endParaRPr>
          </a:p>
        </p:txBody>
      </p:sp>
      <p:pic>
        <p:nvPicPr>
          <p:cNvPr id="2" name="Graphique 1" descr="Sonnerie d’alarme avec un remplissage uni">
            <a:extLst>
              <a:ext uri="{FF2B5EF4-FFF2-40B4-BE49-F238E27FC236}">
                <a16:creationId xmlns:a16="http://schemas.microsoft.com/office/drawing/2014/main" id="{5F998D4F-9452-7BEB-EECB-88897478A9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06016" y="4083908"/>
            <a:ext cx="1645508" cy="164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3359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4C0E3D258C344D926D74260960BBF2" ma:contentTypeVersion="6" ma:contentTypeDescription="Create a new document." ma:contentTypeScope="" ma:versionID="0d76fab72918238e14afa88fcd16cbe4">
  <xsd:schema xmlns:xsd="http://www.w3.org/2001/XMLSchema" xmlns:xs="http://www.w3.org/2001/XMLSchema" xmlns:p="http://schemas.microsoft.com/office/2006/metadata/properties" xmlns:ns2="b50cca13-76d5-4066-bc26-904a85121514" xmlns:ns3="687750e4-e2ce-42ff-af24-4a4be92603f7" targetNamespace="http://schemas.microsoft.com/office/2006/metadata/properties" ma:root="true" ma:fieldsID="1a2954677399a5bde009c8dacd97654e" ns2:_="" ns3:_="">
    <xsd:import namespace="b50cca13-76d5-4066-bc26-904a85121514"/>
    <xsd:import namespace="687750e4-e2ce-42ff-af24-4a4be92603f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cca13-76d5-4066-bc26-904a851215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750e4-e2ce-42ff-af24-4a4be92603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02BDF1-7FE8-42D1-90A8-F228C08B58E0}">
  <ds:schemaRefs>
    <ds:schemaRef ds:uri="687750e4-e2ce-42ff-af24-4a4be92603f7"/>
    <ds:schemaRef ds:uri="b50cca13-76d5-4066-bc26-904a85121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96D54F2-D905-46EC-882F-05482B654D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CC22D5-987D-45C3-9F65-06811F1B5E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1254</Words>
  <Application>Microsoft Office PowerPoint</Application>
  <PresentationFormat>Grand écran</PresentationFormat>
  <Paragraphs>120</Paragraphs>
  <Slides>13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Aptos</vt:lpstr>
      <vt:lpstr>Aptos Display</vt:lpstr>
      <vt:lpstr>Arial</vt:lpstr>
      <vt:lpstr>Arial Narrow</vt:lpstr>
      <vt:lpstr>Calibri</vt:lpstr>
      <vt:lpstr>Noto Sans Symbols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Ines FARTALE</dc:creator>
  <cp:lastModifiedBy>Emeline Auger</cp:lastModifiedBy>
  <cp:revision>80</cp:revision>
  <dcterms:created xsi:type="dcterms:W3CDTF">2024-12-09T09:25:49Z</dcterms:created>
  <dcterms:modified xsi:type="dcterms:W3CDTF">2024-12-11T10:10:04Z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0x010100304C0E3D258C344D926D74260960BBF2</vt:lpwstr>
  </property>
</Properties>
</file>